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7" r:id="rId5"/>
    <p:sldId id="270" r:id="rId6"/>
    <p:sldId id="268" r:id="rId7"/>
    <p:sldId id="269" r:id="rId8"/>
    <p:sldId id="271" r:id="rId9"/>
    <p:sldId id="272" r:id="rId10"/>
    <p:sldId id="275" r:id="rId11"/>
    <p:sldId id="260" r:id="rId12"/>
    <p:sldId id="273" r:id="rId13"/>
    <p:sldId id="274" r:id="rId14"/>
    <p:sldId id="277" r:id="rId15"/>
    <p:sldId id="278" r:id="rId16"/>
    <p:sldId id="279" r:id="rId17"/>
    <p:sldId id="300" r:id="rId18"/>
    <p:sldId id="282" r:id="rId19"/>
    <p:sldId id="283" r:id="rId20"/>
    <p:sldId id="284" r:id="rId21"/>
    <p:sldId id="285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9" r:id="rId30"/>
    <p:sldId id="294" r:id="rId31"/>
    <p:sldId id="295" r:id="rId32"/>
    <p:sldId id="296" r:id="rId33"/>
    <p:sldId id="297" r:id="rId34"/>
    <p:sldId id="286" r:id="rId35"/>
    <p:sldId id="280" r:id="rId36"/>
    <p:sldId id="276" r:id="rId37"/>
    <p:sldId id="264" r:id="rId38"/>
    <p:sldId id="263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5C00"/>
    <a:srgbClr val="CC6600"/>
    <a:srgbClr val="DEEBF7"/>
    <a:srgbClr val="C2DAF0"/>
    <a:srgbClr val="25909F"/>
    <a:srgbClr val="41B791"/>
    <a:srgbClr val="1D70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98" autoAdjust="0"/>
    <p:restoredTop sz="94660"/>
  </p:normalViewPr>
  <p:slideViewPr>
    <p:cSldViewPr snapToGrid="0">
      <p:cViewPr>
        <p:scale>
          <a:sx n="100" d="100"/>
          <a:sy n="100" d="100"/>
        </p:scale>
        <p:origin x="150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0D236B9D-4697-564B-78DF-E52BD8C5A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DB64183-11CE-CC3F-D1C6-5936A3A11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3E5E30F-FD22-4336-6345-D434C5AD6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3F0891-9D0F-F522-FFB8-C96DCD8068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0792" y="219450"/>
            <a:ext cx="1865538" cy="810838"/>
          </a:xfrm>
          <a:prstGeom prst="rect">
            <a:avLst/>
          </a:prstGeom>
        </p:spPr>
      </p:pic>
      <p:pic>
        <p:nvPicPr>
          <p:cNvPr id="4" name="Grafik 3" descr="Ein Bild, das Schrift, Grafiken, Text, Logo enthält.&#10;&#10;Automatisch generierte Beschreibung">
            <a:extLst>
              <a:ext uri="{FF2B5EF4-FFF2-40B4-BE49-F238E27FC236}">
                <a16:creationId xmlns:a16="http://schemas.microsoft.com/office/drawing/2014/main" id="{E7BC3E80-72A4-6238-21B2-C433C1A91F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33" y="6382149"/>
            <a:ext cx="1417334" cy="356358"/>
          </a:xfrm>
          <a:prstGeom prst="rect">
            <a:avLst/>
          </a:prstGeom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9C64CE2-DABF-8AB0-326F-2D354015FB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369" y="5844199"/>
            <a:ext cx="1406502" cy="1406502"/>
          </a:xfrm>
          <a:prstGeom prst="rect">
            <a:avLst/>
          </a:prstGeom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0788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1E4BB-64BD-211B-142F-E56355649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6650B05-1433-B273-C0B6-3E9A95BB0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4594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48833E0-0D5D-A79D-50DB-0A9428763F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60B6F00-5DCE-BED8-72B5-AB724E541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6534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2588C3-1F93-EE90-C2DE-047DF125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97CDA-8A63-53AD-6FB5-A35EBB415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98063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0836B-F8A6-1B4F-5C9C-BA4208D31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DC974E-EA5C-7968-08C0-782EF529B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4806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018549-F996-F9C2-A55A-2BAE13D0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C7666F-D2AE-70F8-EAF4-65791CB0B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1601099-A1A0-5DA4-43A8-1B729CE3F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35147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E42A01-5FF4-92ED-0F34-3D8BDDAA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noFill/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628CFE-7F01-B025-FDFB-1D00E4BD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2E861EB-31C5-B746-9906-5A6C585A3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47B534C-1216-6BDA-BFD8-D7ED48175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9102F78-2B26-4291-E9C6-2C99B95E1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2104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F1BBEC-7126-D531-5860-59133D4B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11513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166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0261E-2530-78B6-D2D0-EED15F5B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487F38-31B5-A259-D878-2524F7874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AB3E47-CB50-3A4C-01D9-64E2799B3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5941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480EDC-DD87-25A3-95BA-40FDD646E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44747D2-5448-CDA9-A352-2C3138E04A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A792F2-4581-3F9E-37C1-263AD7031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6356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910AD1D-9F4F-82D0-DDC2-EFAC93F4EA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480FF51-CB9D-B973-7337-00A40C618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2F80FCD-71CA-90B0-46BC-DEF248AAA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932A10F-363A-9620-5527-F225E52B6D7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289" y="214738"/>
            <a:ext cx="1868860" cy="813168"/>
          </a:xfrm>
          <a:prstGeom prst="rect">
            <a:avLst/>
          </a:prstGeom>
        </p:spPr>
      </p:pic>
      <p:pic>
        <p:nvPicPr>
          <p:cNvPr id="12" name="Grafik 11" descr="Ein Bild, das Schrift, Grafiken, Text, Logo enthält.&#10;&#10;Automatisch generierte Beschreibung">
            <a:extLst>
              <a:ext uri="{FF2B5EF4-FFF2-40B4-BE49-F238E27FC236}">
                <a16:creationId xmlns:a16="http://schemas.microsoft.com/office/drawing/2014/main" id="{FC0A87A9-827D-E60C-CBEA-82815E01F7B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933" y="6382149"/>
            <a:ext cx="1417334" cy="356358"/>
          </a:xfrm>
          <a:prstGeom prst="rect">
            <a:avLst/>
          </a:prstGeom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4B77D1C-4176-7125-DD3E-6B3A4B1A036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1369" y="5844199"/>
            <a:ext cx="1406502" cy="1406502"/>
          </a:xfrm>
          <a:prstGeom prst="rect">
            <a:avLst/>
          </a:prstGeom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248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de-de/azure/databricks/administration-guide/#account-admin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ql-fabrik.de/BI-workbook/SQLDB_Verlag__Schema-Information.pdf" TargetMode="External"/><Relationship Id="rId2" Type="http://schemas.openxmlformats.org/officeDocument/2006/relationships/hyperlink" Target="https://sql-fabrik.de/Databricks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sqlfabrik-picture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1186994-5D5A-9FF8-696F-5512F17F8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5946" y="948573"/>
            <a:ext cx="6280108" cy="235504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F6580607-294C-460E-D1A2-23FAA3481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399" y="3554387"/>
            <a:ext cx="11379200" cy="19459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>
            <a:normAutofit/>
          </a:bodyPr>
          <a:lstStyle/>
          <a:p>
            <a:r>
              <a:rPr lang="de-DE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Databricks goes Power BI</a:t>
            </a:r>
          </a:p>
        </p:txBody>
      </p:sp>
    </p:spTree>
    <p:extLst>
      <p:ext uri="{BB962C8B-B14F-4D97-AF65-F5344CB8AC3E}">
        <p14:creationId xmlns:p14="http://schemas.microsoft.com/office/powerpoint/2010/main" val="1132871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zeitliche Abfolge</a:t>
            </a:r>
          </a:p>
        </p:txBody>
      </p:sp>
      <p:pic>
        <p:nvPicPr>
          <p:cNvPr id="2" name="Grafik 2">
            <a:extLst>
              <a:ext uri="{FF2B5EF4-FFF2-40B4-BE49-F238E27FC236}">
                <a16:creationId xmlns:a16="http://schemas.microsoft.com/office/drawing/2014/main" id="{3621D4EE-D57D-B4D2-B267-FB1A7BAF9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68" y="2002000"/>
            <a:ext cx="11536080" cy="379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95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13DDB6E-236A-A23A-E0F3-58261FA9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de-DE" sz="8000" b="1" dirty="0">
                <a:solidFill>
                  <a:srgbClr val="DD5C00"/>
                </a:solidFill>
              </a:rPr>
              <a:t>Demo</a:t>
            </a:r>
            <a:endParaRPr lang="de-DE" sz="11500" b="1" dirty="0">
              <a:solidFill>
                <a:srgbClr val="DD5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06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Feinheiten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6CE48D3-B7B5-0F0D-EE08-F67CE09C983B}"/>
              </a:ext>
            </a:extLst>
          </p:cNvPr>
          <p:cNvSpPr txBox="1">
            <a:spLocks/>
          </p:cNvSpPr>
          <p:nvPr/>
        </p:nvSpPr>
        <p:spPr>
          <a:xfrm>
            <a:off x="426308" y="2330931"/>
            <a:ext cx="11245232" cy="36816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0" dirty="0"/>
              <a:t>.gif-Animation </a:t>
            </a:r>
          </a:p>
          <a:p>
            <a:endParaRPr lang="de-DE" b="0" dirty="0"/>
          </a:p>
          <a:p>
            <a:r>
              <a:rPr lang="de-DE" b="0" dirty="0"/>
              <a:t>Security im SQL-Server  </a:t>
            </a:r>
          </a:p>
          <a:p>
            <a:endParaRPr lang="de-DE" b="0" dirty="0"/>
          </a:p>
          <a:p>
            <a:r>
              <a:rPr lang="de-DE" b="0" dirty="0"/>
              <a:t>SQL Table/ View muss bereits „Struktur“ für charting besitzen</a:t>
            </a:r>
            <a:br>
              <a:rPr lang="de-DE" b="0" dirty="0"/>
            </a:br>
            <a:r>
              <a:rPr lang="de-DE" b="0" dirty="0"/>
              <a:t>(z.B. tsql-Window functions)</a:t>
            </a:r>
          </a:p>
          <a:p>
            <a:endParaRPr lang="de-DE" b="0" dirty="0"/>
          </a:p>
        </p:txBody>
      </p:sp>
      <p:pic>
        <p:nvPicPr>
          <p:cNvPr id="5" name="Grafik 2">
            <a:extLst>
              <a:ext uri="{FF2B5EF4-FFF2-40B4-BE49-F238E27FC236}">
                <a16:creationId xmlns:a16="http://schemas.microsoft.com/office/drawing/2014/main" id="{5F2BD09C-B63F-450C-C5B8-8F058E21F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552" y="3456638"/>
            <a:ext cx="1143000" cy="190500"/>
          </a:xfrm>
          <a:prstGeom prst="rect">
            <a:avLst/>
          </a:prstGeom>
        </p:spPr>
      </p:pic>
      <p:pic>
        <p:nvPicPr>
          <p:cNvPr id="6" name="Grafik 4">
            <a:extLst>
              <a:ext uri="{FF2B5EF4-FFF2-40B4-BE49-F238E27FC236}">
                <a16:creationId xmlns:a16="http://schemas.microsoft.com/office/drawing/2014/main" id="{554B3D67-C536-6F57-0013-024B533F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552" y="3040078"/>
            <a:ext cx="1143000" cy="190500"/>
          </a:xfrm>
          <a:prstGeom prst="rect">
            <a:avLst/>
          </a:prstGeom>
        </p:spPr>
      </p:pic>
      <p:sp>
        <p:nvSpPr>
          <p:cNvPr id="7" name="Rechteck 5">
            <a:extLst>
              <a:ext uri="{FF2B5EF4-FFF2-40B4-BE49-F238E27FC236}">
                <a16:creationId xmlns:a16="http://schemas.microsoft.com/office/drawing/2014/main" id="{6E1859A2-2EEA-0AB0-27DD-7F36EA7B3EA7}"/>
              </a:ext>
            </a:extLst>
          </p:cNvPr>
          <p:cNvSpPr/>
          <p:nvPr/>
        </p:nvSpPr>
        <p:spPr>
          <a:xfrm>
            <a:off x="4378005" y="2947368"/>
            <a:ext cx="2856088" cy="699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rgbClr val="C00000"/>
                </a:solidFill>
              </a:rPr>
              <a:t>In neuester PBI Version leider nicht mehr verfügbar</a:t>
            </a:r>
          </a:p>
        </p:txBody>
      </p:sp>
    </p:spTree>
    <p:extLst>
      <p:ext uri="{BB962C8B-B14F-4D97-AF65-F5344CB8AC3E}">
        <p14:creationId xmlns:p14="http://schemas.microsoft.com/office/powerpoint/2010/main" val="2736181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Deployment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A9EC59-729F-0C13-3529-9AE4D06F4929}"/>
              </a:ext>
            </a:extLst>
          </p:cNvPr>
          <p:cNvSpPr txBox="1">
            <a:spLocks/>
          </p:cNvSpPr>
          <p:nvPr/>
        </p:nvSpPr>
        <p:spPr>
          <a:xfrm>
            <a:off x="426308" y="2054890"/>
            <a:ext cx="10995066" cy="35522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0" dirty="0"/>
              <a:t>Security zentral im SQL-Server  </a:t>
            </a:r>
            <a:br>
              <a:rPr lang="de-DE" b="0" dirty="0"/>
            </a:br>
            <a:r>
              <a:rPr lang="de-DE" b="0" dirty="0"/>
              <a:t>(PowerBI ist „Desktop-App“,  keine Web-Application)</a:t>
            </a:r>
          </a:p>
          <a:p>
            <a:endParaRPr lang="de-DE" sz="1400" b="0" dirty="0"/>
          </a:p>
          <a:p>
            <a:r>
              <a:rPr lang="de-DE" b="0" dirty="0"/>
              <a:t>copy-Deployment  (einfach zu realisieren)</a:t>
            </a:r>
          </a:p>
          <a:p>
            <a:endParaRPr lang="de-DE" sz="1400" b="0" dirty="0"/>
          </a:p>
          <a:p>
            <a:r>
              <a:rPr lang="de-DE" b="0" dirty="0"/>
              <a:t>besser mit „Berichtsvorlagen  „.pbit“</a:t>
            </a:r>
            <a:br>
              <a:rPr lang="de-DE" b="0" dirty="0"/>
            </a:br>
            <a:r>
              <a:rPr lang="de-DE" b="0" dirty="0"/>
              <a:t>vermeidet  „unerwünschte“  Datenweitergabe</a:t>
            </a:r>
          </a:p>
          <a:p>
            <a:endParaRPr lang="de-DE" sz="1400" b="0" dirty="0"/>
          </a:p>
          <a:p>
            <a:r>
              <a:rPr lang="de-DE" b="0" dirty="0"/>
              <a:t>.. oder via „DevOps“ </a:t>
            </a:r>
          </a:p>
        </p:txBody>
      </p:sp>
    </p:spTree>
    <p:extLst>
      <p:ext uri="{BB962C8B-B14F-4D97-AF65-F5344CB8AC3E}">
        <p14:creationId xmlns:p14="http://schemas.microsoft.com/office/powerpoint/2010/main" val="55276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Deployment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8EC1447-2CF1-7B7A-D64E-3E706F55D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8" t="8930" r="9618"/>
          <a:stretch/>
        </p:blipFill>
        <p:spPr>
          <a:xfrm>
            <a:off x="2203740" y="1954610"/>
            <a:ext cx="7794278" cy="45794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2580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jetzt</a:t>
            </a:r>
          </a:p>
        </p:txBody>
      </p:sp>
      <p:pic>
        <p:nvPicPr>
          <p:cNvPr id="2" name="Grafik 2">
            <a:extLst>
              <a:ext uri="{FF2B5EF4-FFF2-40B4-BE49-F238E27FC236}">
                <a16:creationId xmlns:a16="http://schemas.microsoft.com/office/drawing/2014/main" id="{80E5EE72-1992-418F-4BDC-7B872DD1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23" y="1982406"/>
            <a:ext cx="11510198" cy="34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03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was leider  </a:t>
            </a:r>
            <a:r>
              <a:rPr lang="de-DE" b="1" dirty="0"/>
              <a:t>nicht</a:t>
            </a:r>
            <a:r>
              <a:rPr lang="de-DE" dirty="0"/>
              <a:t>  geht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BA905C-4AD0-EFBE-3983-D2D7A8524B98}"/>
              </a:ext>
            </a:extLst>
          </p:cNvPr>
          <p:cNvSpPr txBox="1">
            <a:spLocks/>
          </p:cNvSpPr>
          <p:nvPr/>
        </p:nvSpPr>
        <p:spPr>
          <a:xfrm>
            <a:off x="383176" y="2186796"/>
            <a:ext cx="8277745" cy="24844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.parquet &amp; .delta</a:t>
            </a:r>
            <a:br>
              <a:rPr lang="de-DE" dirty="0"/>
            </a:br>
            <a:br>
              <a:rPr lang="de-DE" sz="1000" dirty="0"/>
            </a:br>
            <a:r>
              <a:rPr lang="de-DE" sz="1800" dirty="0"/>
              <a:t>können in PowerBI verwendet werden, aber NICHT im Direct-Query Mode </a:t>
            </a:r>
            <a:r>
              <a:rPr lang="de-DE" sz="1800" dirty="0">
                <a:sym typeface="Wingdings" panose="05000000000000000000" pitchFamily="2" charset="2"/>
              </a:rPr>
              <a:t> </a:t>
            </a:r>
            <a:r>
              <a:rPr lang="de-DE" sz="1800" dirty="0"/>
              <a:t>der BlobStorage ist keine „intelligente“ Datenquelle</a:t>
            </a:r>
            <a:endParaRPr lang="de-DE" dirty="0"/>
          </a:p>
          <a:p>
            <a:endParaRPr lang="de-DE" dirty="0"/>
          </a:p>
          <a:p>
            <a:r>
              <a:rPr lang="de-DE" dirty="0"/>
              <a:t>PowerQuery/ M  muss den Import durchführen</a:t>
            </a:r>
          </a:p>
        </p:txBody>
      </p:sp>
    </p:spTree>
    <p:extLst>
      <p:ext uri="{BB962C8B-B14F-4D97-AF65-F5344CB8AC3E}">
        <p14:creationId xmlns:p14="http://schemas.microsoft.com/office/powerpoint/2010/main" val="2153398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Realisierung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FF515D-5B4D-DD8C-D070-26AB953F1083}"/>
              </a:ext>
            </a:extLst>
          </p:cNvPr>
          <p:cNvSpPr txBox="1">
            <a:spLocks/>
          </p:cNvSpPr>
          <p:nvPr/>
        </p:nvSpPr>
        <p:spPr>
          <a:xfrm>
            <a:off x="426307" y="1701209"/>
            <a:ext cx="10106545" cy="2111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de-DE" b="0" dirty="0"/>
              <a:t>CREATE DATABASE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/>
              <a:t>Dataframe.  …  .saveAsTable(„DatabaseName.TableName“)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/>
              <a:t>JobSchedule</a:t>
            </a:r>
          </a:p>
        </p:txBody>
      </p:sp>
    </p:spTree>
    <p:extLst>
      <p:ext uri="{BB962C8B-B14F-4D97-AF65-F5344CB8AC3E}">
        <p14:creationId xmlns:p14="http://schemas.microsoft.com/office/powerpoint/2010/main" val="3329071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Connect from PowerBI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CDD46D-DF16-2F14-3CA0-CBE1D4540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66" y="2253544"/>
            <a:ext cx="1799366" cy="944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75AB1F-E023-388E-52B1-2CE32E5651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44" y="2284004"/>
            <a:ext cx="1571107" cy="883747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4F2B8410-9337-08C1-4CC8-F36758330C0C}"/>
              </a:ext>
            </a:extLst>
          </p:cNvPr>
          <p:cNvSpPr/>
          <p:nvPr/>
        </p:nvSpPr>
        <p:spPr>
          <a:xfrm>
            <a:off x="3611015" y="2823500"/>
            <a:ext cx="4405745" cy="157942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9D4082-F0DA-C4A7-C3E7-0C813ED72382}"/>
              </a:ext>
            </a:extLst>
          </p:cNvPr>
          <p:cNvSpPr txBox="1"/>
          <p:nvPr/>
        </p:nvSpPr>
        <p:spPr>
          <a:xfrm>
            <a:off x="4709860" y="2284004"/>
            <a:ext cx="305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Serverhostname</a:t>
            </a:r>
            <a:br>
              <a:rPr lang="de-DE" dirty="0"/>
            </a:br>
            <a:r>
              <a:rPr lang="de-DE" dirty="0"/>
              <a:t>HTTP-Pfad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1322B-742C-0305-9851-6981782F9AB4}"/>
              </a:ext>
            </a:extLst>
          </p:cNvPr>
          <p:cNvSpPr txBox="1"/>
          <p:nvPr/>
        </p:nvSpPr>
        <p:spPr>
          <a:xfrm>
            <a:off x="4709860" y="2921060"/>
            <a:ext cx="305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Token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7161C-0173-88C8-6294-CFB8AE4613BF}"/>
              </a:ext>
            </a:extLst>
          </p:cNvPr>
          <p:cNvSpPr txBox="1"/>
          <p:nvPr/>
        </p:nvSpPr>
        <p:spPr>
          <a:xfrm>
            <a:off x="1521228" y="3673047"/>
            <a:ext cx="927041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Beispiel:</a:t>
            </a:r>
          </a:p>
          <a:p>
            <a:r>
              <a:rPr lang="de-DE" dirty="0"/>
              <a:t>Server:     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adb-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7000000000902215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.15.azuredatabricks.net</a:t>
            </a:r>
            <a:br>
              <a:rPr lang="de-DE" dirty="0"/>
            </a:br>
            <a:r>
              <a:rPr lang="de-DE" dirty="0"/>
              <a:t>HTTP:       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sql/protocolv1/o/</a:t>
            </a:r>
            <a:r>
              <a:rPr lang="de-DE" b="1" dirty="0">
                <a:latin typeface="Courier New" panose="02070309020205020404" pitchFamily="49" charset="0"/>
                <a:cs typeface="Courier New" panose="02070309020205020404" pitchFamily="49" charset="0"/>
              </a:rPr>
              <a:t>7000000000902215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/0905-120717-3vyupm2a</a:t>
            </a:r>
          </a:p>
          <a:p>
            <a:r>
              <a:rPr lang="de-DE" dirty="0"/>
              <a:t>Token:      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dapi7098be000000000bb7cbc76cb989f1f2-2</a:t>
            </a:r>
          </a:p>
        </p:txBody>
      </p:sp>
    </p:spTree>
    <p:extLst>
      <p:ext uri="{BB962C8B-B14F-4D97-AF65-F5344CB8AC3E}">
        <p14:creationId xmlns:p14="http://schemas.microsoft.com/office/powerpoint/2010/main" val="30644595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Connect from PowerBI</a:t>
            </a:r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D81B7046-FE3A-EDF9-A6C2-BEBEA80A5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43" y="2002235"/>
            <a:ext cx="7157083" cy="46374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123FA6-30E5-58BC-C763-17890B9A0EE5}"/>
              </a:ext>
            </a:extLst>
          </p:cNvPr>
          <p:cNvSpPr/>
          <p:nvPr/>
        </p:nvSpPr>
        <p:spPr>
          <a:xfrm>
            <a:off x="3189836" y="3910193"/>
            <a:ext cx="848764" cy="128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2C4794-7A29-8E6A-5919-3DBB270C779D}"/>
              </a:ext>
            </a:extLst>
          </p:cNvPr>
          <p:cNvSpPr/>
          <p:nvPr/>
        </p:nvSpPr>
        <p:spPr>
          <a:xfrm>
            <a:off x="4237586" y="5910443"/>
            <a:ext cx="848764" cy="128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877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20000"/>
                <a:lumOff val="8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DC654C-70CB-29D3-4C51-4E367DC4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rgbClr val="DD5C00"/>
                </a:solidFill>
              </a:rPr>
              <a:t>about me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1F99B43-5A44-22FB-CDBC-F9E64526A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/>
              <a:t>Alexander Karl</a:t>
            </a:r>
          </a:p>
          <a:p>
            <a:pPr marL="0" indent="0">
              <a:buNone/>
            </a:pPr>
            <a:r>
              <a:rPr lang="de-DE" dirty="0"/>
              <a:t>SQL &amp; BI Developer</a:t>
            </a:r>
          </a:p>
        </p:txBody>
      </p:sp>
      <p:pic>
        <p:nvPicPr>
          <p:cNvPr id="2" name="Grafik 12">
            <a:extLst>
              <a:ext uri="{FF2B5EF4-FFF2-40B4-BE49-F238E27FC236}">
                <a16:creationId xmlns:a16="http://schemas.microsoft.com/office/drawing/2014/main" id="{68345BF9-7F25-0CD0-FCE4-A23AD65A9E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46423" y="1690686"/>
            <a:ext cx="3419931" cy="3419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D4415AE4-EA11-D22D-4DA9-FC46E0367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972" y="3977849"/>
            <a:ext cx="521796" cy="521796"/>
          </a:xfrm>
          <a:prstGeom prst="rect">
            <a:avLst/>
          </a:prstGeom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08590EA5-A353-B037-9049-C660DB8D0B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088" y="3978395"/>
            <a:ext cx="521797" cy="521797"/>
          </a:xfrm>
          <a:prstGeom prst="rect">
            <a:avLst/>
          </a:prstGeom>
        </p:spPr>
      </p:pic>
      <p:pic>
        <p:nvPicPr>
          <p:cNvPr id="7" name="Grafik 16" descr="Ein Bild, das Text, Schrift, Logo, Symbol enthält.&#10;&#10;Automatisch generierte Beschreibung">
            <a:extLst>
              <a:ext uri="{FF2B5EF4-FFF2-40B4-BE49-F238E27FC236}">
                <a16:creationId xmlns:a16="http://schemas.microsoft.com/office/drawing/2014/main" id="{B326AFDD-A256-2847-8759-3017DCECD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46" y="3978395"/>
            <a:ext cx="521797" cy="521797"/>
          </a:xfrm>
          <a:prstGeom prst="rect">
            <a:avLst/>
          </a:prstGeom>
        </p:spPr>
      </p:pic>
      <p:pic>
        <p:nvPicPr>
          <p:cNvPr id="8" name="Grafik 17" descr="Ein Bild, das Text, Schrift, Logo, Symbol enthält.&#10;&#10;Automatisch generierte Beschreibung">
            <a:extLst>
              <a:ext uri="{FF2B5EF4-FFF2-40B4-BE49-F238E27FC236}">
                <a16:creationId xmlns:a16="http://schemas.microsoft.com/office/drawing/2014/main" id="{EB1165EB-2ED1-ECE0-C34A-7088BA322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985" y="3978395"/>
            <a:ext cx="528282" cy="528282"/>
          </a:xfrm>
          <a:prstGeom prst="rect">
            <a:avLst/>
          </a:prstGeom>
        </p:spPr>
      </p:pic>
      <p:pic>
        <p:nvPicPr>
          <p:cNvPr id="10" name="Grafik 2" descr="E-Mail mit einfarbiger Füllung">
            <a:extLst>
              <a:ext uri="{FF2B5EF4-FFF2-40B4-BE49-F238E27FC236}">
                <a16:creationId xmlns:a16="http://schemas.microsoft.com/office/drawing/2014/main" id="{C0A74670-9DAB-30F8-6239-6BE9F47920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646" y="2968991"/>
            <a:ext cx="460009" cy="4600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C13CF1-585C-A68B-6B9D-998C4F2A9777}"/>
              </a:ext>
            </a:extLst>
          </p:cNvPr>
          <p:cNvSpPr txBox="1"/>
          <p:nvPr/>
        </p:nvSpPr>
        <p:spPr>
          <a:xfrm>
            <a:off x="1468574" y="3013960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karl@net-CDE.de  </a:t>
            </a:r>
            <a:br>
              <a:rPr lang="de-DE" sz="1800" dirty="0"/>
            </a:br>
            <a:r>
              <a:rPr lang="de-DE" sz="1800" dirty="0"/>
              <a:t>&amp;  aka@sqlpass.de</a:t>
            </a:r>
          </a:p>
        </p:txBody>
      </p:sp>
    </p:spTree>
    <p:extLst>
      <p:ext uri="{BB962C8B-B14F-4D97-AF65-F5344CB8AC3E}">
        <p14:creationId xmlns:p14="http://schemas.microsoft.com/office/powerpoint/2010/main" val="348516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Connect from PowerBI</a:t>
            </a:r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D81B7046-FE3A-EDF9-A6C2-BEBEA80A5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43" y="2002235"/>
            <a:ext cx="7157083" cy="46374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123FA6-30E5-58BC-C763-17890B9A0EE5}"/>
              </a:ext>
            </a:extLst>
          </p:cNvPr>
          <p:cNvSpPr/>
          <p:nvPr/>
        </p:nvSpPr>
        <p:spPr>
          <a:xfrm>
            <a:off x="3189836" y="3910193"/>
            <a:ext cx="848764" cy="128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2C4794-7A29-8E6A-5919-3DBB270C779D}"/>
              </a:ext>
            </a:extLst>
          </p:cNvPr>
          <p:cNvSpPr/>
          <p:nvPr/>
        </p:nvSpPr>
        <p:spPr>
          <a:xfrm>
            <a:off x="4237586" y="5910443"/>
            <a:ext cx="848764" cy="12840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4">
            <a:extLst>
              <a:ext uri="{FF2B5EF4-FFF2-40B4-BE49-F238E27FC236}">
                <a16:creationId xmlns:a16="http://schemas.microsoft.com/office/drawing/2014/main" id="{1EB686DE-4AE9-E296-14C3-6F0E84B08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285" y="3118169"/>
            <a:ext cx="6750352" cy="27446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fik 1">
            <a:extLst>
              <a:ext uri="{FF2B5EF4-FFF2-40B4-BE49-F238E27FC236}">
                <a16:creationId xmlns:a16="http://schemas.microsoft.com/office/drawing/2014/main" id="{45AF116F-38D9-AD0A-B619-1BDB8E9D8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219" y="1052092"/>
            <a:ext cx="2942757" cy="432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71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DBeaver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31499-4188-62FF-466E-27AD3C3D9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390" y="2002235"/>
            <a:ext cx="7788335" cy="472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00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13DDB6E-236A-A23A-E0F3-58261FA9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de-DE" sz="8000" b="1" dirty="0">
                <a:solidFill>
                  <a:srgbClr val="DD5C00"/>
                </a:solidFill>
              </a:rPr>
              <a:t>Demo</a:t>
            </a:r>
            <a:endParaRPr lang="de-DE" sz="11500" b="1" dirty="0">
              <a:solidFill>
                <a:srgbClr val="DD5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764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databricks  SQL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F269F85E-B69D-7875-7625-A23240CBD8E1}"/>
              </a:ext>
            </a:extLst>
          </p:cNvPr>
          <p:cNvSpPr txBox="1">
            <a:spLocks/>
          </p:cNvSpPr>
          <p:nvPr/>
        </p:nvSpPr>
        <p:spPr>
          <a:xfrm>
            <a:off x="426307" y="2276475"/>
            <a:ext cx="8593867" cy="3581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featureset  </a:t>
            </a:r>
            <a:br>
              <a:rPr lang="de-DE"/>
            </a:br>
            <a:r>
              <a:rPr lang="de-DE"/>
              <a:t>=  ANSI-Kompatibel</a:t>
            </a:r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endParaRPr lang="de-DE"/>
          </a:p>
          <a:p>
            <a:r>
              <a:rPr lang="de-DE"/>
              <a:t>..  das war der erste Streich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4BE082E-DE98-69DC-7088-D5FD3ACCB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2384854"/>
            <a:ext cx="4362449" cy="30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72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3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126CFABA-B7C9-727D-0C36-95C5055ED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72" y="942975"/>
            <a:ext cx="9403977" cy="54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89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2">
            <a:extLst>
              <a:ext uri="{FF2B5EF4-FFF2-40B4-BE49-F238E27FC236}">
                <a16:creationId xmlns:a16="http://schemas.microsoft.com/office/drawing/2014/main" id="{80A004CE-5224-64BD-5E47-4F88295AC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707"/>
          <a:stretch/>
        </p:blipFill>
        <p:spPr>
          <a:xfrm>
            <a:off x="2152803" y="1654506"/>
            <a:ext cx="7891069" cy="1295415"/>
          </a:xfrm>
          <a:prstGeom prst="rect">
            <a:avLst/>
          </a:prstGeom>
        </p:spPr>
      </p:pic>
      <p:pic>
        <p:nvPicPr>
          <p:cNvPr id="5" name="Picture 2" descr="Delta Sharing-Workflow">
            <a:extLst>
              <a:ext uri="{FF2B5EF4-FFF2-40B4-BE49-F238E27FC236}">
                <a16:creationId xmlns:a16="http://schemas.microsoft.com/office/drawing/2014/main" id="{1E5B978D-03E3-AFF3-0105-B7B17ACB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34" y="2932271"/>
            <a:ext cx="11487665" cy="342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57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Delta Sharing</a:t>
            </a:r>
          </a:p>
        </p:txBody>
      </p:sp>
      <p:pic>
        <p:nvPicPr>
          <p:cNvPr id="4" name="Grafik 1">
            <a:extLst>
              <a:ext uri="{FF2B5EF4-FFF2-40B4-BE49-F238E27FC236}">
                <a16:creationId xmlns:a16="http://schemas.microsoft.com/office/drawing/2014/main" id="{49D31996-9E13-A6D4-2C98-4C325A3F3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83" b="9689"/>
          <a:stretch/>
        </p:blipFill>
        <p:spPr>
          <a:xfrm>
            <a:off x="2014491" y="1943731"/>
            <a:ext cx="8177259" cy="43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58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Prerequisit:  Unity Catalog</a:t>
            </a:r>
          </a:p>
        </p:txBody>
      </p:sp>
      <p:pic>
        <p:nvPicPr>
          <p:cNvPr id="2" name="Picture 2" descr="Freigaben und Empfänger in Delta Sharing">
            <a:extLst>
              <a:ext uri="{FF2B5EF4-FFF2-40B4-BE49-F238E27FC236}">
                <a16:creationId xmlns:a16="http://schemas.microsoft.com/office/drawing/2014/main" id="{E3A6898C-E770-4142-15C7-29F9B2498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233" y="1954609"/>
            <a:ext cx="5280062" cy="477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141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Delta Sharing</a:t>
            </a:r>
          </a:p>
        </p:txBody>
      </p:sp>
      <p:pic>
        <p:nvPicPr>
          <p:cNvPr id="2" name="Grafik 2">
            <a:extLst>
              <a:ext uri="{FF2B5EF4-FFF2-40B4-BE49-F238E27FC236}">
                <a16:creationId xmlns:a16="http://schemas.microsoft.com/office/drawing/2014/main" id="{1233FED9-0CB0-100C-3046-78EDC6EBC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918"/>
          <a:stretch/>
        </p:blipFill>
        <p:spPr>
          <a:xfrm>
            <a:off x="688728" y="2002081"/>
            <a:ext cx="10815705" cy="3347254"/>
          </a:xfrm>
          <a:prstGeom prst="rect">
            <a:avLst/>
          </a:prstGeom>
        </p:spPr>
      </p:pic>
      <p:sp>
        <p:nvSpPr>
          <p:cNvPr id="5" name="Textfeld 5">
            <a:extLst>
              <a:ext uri="{FF2B5EF4-FFF2-40B4-BE49-F238E27FC236}">
                <a16:creationId xmlns:a16="http://schemas.microsoft.com/office/drawing/2014/main" id="{9276A1AF-3463-8BD8-F64E-FB9C50C26FE3}"/>
              </a:ext>
            </a:extLst>
          </p:cNvPr>
          <p:cNvSpPr txBox="1"/>
          <p:nvPr/>
        </p:nvSpPr>
        <p:spPr>
          <a:xfrm>
            <a:off x="688727" y="5396806"/>
            <a:ext cx="961422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bei fehlender „Admin“ Berechtigung leitet das [ Manage Account ]  wieder zum Workspace .. </a:t>
            </a:r>
            <a:br>
              <a:rPr lang="de-DE" dirty="0"/>
            </a:br>
            <a:r>
              <a:rPr lang="de-DE" sz="1100" dirty="0">
                <a:hlinkClick r:id="rId3"/>
              </a:rPr>
              <a:t>https://learn.microsoft.com/de-de/azure/databricks/administration-guide/#account-admins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2043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Delta Sharing</a:t>
            </a:r>
          </a:p>
        </p:txBody>
      </p:sp>
      <p:pic>
        <p:nvPicPr>
          <p:cNvPr id="3" name="Grafik 1" descr="Ein Bild, das Text, Screenshot, Reihe, Schrift enthält.&#10;&#10;Automatisch generierte Beschreibung">
            <a:extLst>
              <a:ext uri="{FF2B5EF4-FFF2-40B4-BE49-F238E27FC236}">
                <a16:creationId xmlns:a16="http://schemas.microsoft.com/office/drawing/2014/main" id="{BBD5EB9E-3B74-568B-5587-46BCFBF04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055" y="2235998"/>
            <a:ext cx="9285890" cy="353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09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bisher</a:t>
            </a:r>
          </a:p>
        </p:txBody>
      </p:sp>
      <p:pic>
        <p:nvPicPr>
          <p:cNvPr id="15" name="Inhaltsplatzhalter 4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D920E860-4C68-F211-A28B-42F99FAF3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1" y="1998926"/>
            <a:ext cx="11475412" cy="35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2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Realisierung</a:t>
            </a:r>
          </a:p>
        </p:txBody>
      </p:sp>
      <p:pic>
        <p:nvPicPr>
          <p:cNvPr id="2" name="Grafik 2" descr="Ein Bild, das Text, Software, Computersymbol, Webseite enthält.&#10;&#10;Automatisch generierte Beschreibung">
            <a:extLst>
              <a:ext uri="{FF2B5EF4-FFF2-40B4-BE49-F238E27FC236}">
                <a16:creationId xmlns:a16="http://schemas.microsoft.com/office/drawing/2014/main" id="{8F59BD7C-12FD-FEAA-645A-637CDF4B5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78" y="1996701"/>
            <a:ext cx="9993592" cy="430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48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Delta Sharing</a:t>
            </a:r>
          </a:p>
        </p:txBody>
      </p:sp>
      <p:pic>
        <p:nvPicPr>
          <p:cNvPr id="2" name="Grafik 5" descr="Ein Bild, das Text, Screenshot, Website, Webseite enthält.&#10;&#10;Automatisch generierte Beschreibung">
            <a:extLst>
              <a:ext uri="{FF2B5EF4-FFF2-40B4-BE49-F238E27FC236}">
                <a16:creationId xmlns:a16="http://schemas.microsoft.com/office/drawing/2014/main" id="{531DCF4C-9D6D-FFB8-1EED-84D08E6C5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490" y="1997142"/>
            <a:ext cx="8539254" cy="449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93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Delta Sharing</a:t>
            </a:r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25E2EF2D-3F5C-CD03-EBA4-F0EE6D6C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85" y="2097777"/>
            <a:ext cx="4964411" cy="2752200"/>
          </a:xfrm>
          <a:prstGeom prst="rect">
            <a:avLst/>
          </a:prstGeom>
        </p:spPr>
      </p:pic>
      <p:pic>
        <p:nvPicPr>
          <p:cNvPr id="3" name="Grafik 7">
            <a:extLst>
              <a:ext uri="{FF2B5EF4-FFF2-40B4-BE49-F238E27FC236}">
                <a16:creationId xmlns:a16="http://schemas.microsoft.com/office/drawing/2014/main" id="{44B67BAE-0A71-886A-8722-16C0369B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29" y="4034766"/>
            <a:ext cx="11552940" cy="20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47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Delta Sharing</a:t>
            </a:r>
          </a:p>
        </p:txBody>
      </p:sp>
      <p:pic>
        <p:nvPicPr>
          <p:cNvPr id="2" name="Grafik 2">
            <a:extLst>
              <a:ext uri="{FF2B5EF4-FFF2-40B4-BE49-F238E27FC236}">
                <a16:creationId xmlns:a16="http://schemas.microsoft.com/office/drawing/2014/main" id="{99961DD6-4D06-61EC-25BD-5FD4654EC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52" y="1988289"/>
            <a:ext cx="4530129" cy="2569722"/>
          </a:xfrm>
          <a:prstGeom prst="rect">
            <a:avLst/>
          </a:prstGeom>
        </p:spPr>
      </p:pic>
      <p:pic>
        <p:nvPicPr>
          <p:cNvPr id="3" name="Grafik 5" descr="Ein Bild, das Text, Screenshot, Software, Computersymbol enthält.&#10;&#10;Automatisch generierte Beschreibung">
            <a:extLst>
              <a:ext uri="{FF2B5EF4-FFF2-40B4-BE49-F238E27FC236}">
                <a16:creationId xmlns:a16="http://schemas.microsoft.com/office/drawing/2014/main" id="{7E16DAAF-8498-960A-4EDF-C00891672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63" y="2771620"/>
            <a:ext cx="6840091" cy="35571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0079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13DDB6E-236A-A23A-E0F3-58261FA9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de-DE" sz="8000" b="1" dirty="0">
                <a:solidFill>
                  <a:srgbClr val="DD5C00"/>
                </a:solidFill>
              </a:rPr>
              <a:t>Demo</a:t>
            </a:r>
            <a:endParaRPr lang="de-DE" sz="11500" b="1" dirty="0">
              <a:solidFill>
                <a:srgbClr val="DD5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076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links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2E27CEA-8C9B-66AE-124D-41A7FC536DE3}"/>
              </a:ext>
            </a:extLst>
          </p:cNvPr>
          <p:cNvSpPr txBox="1">
            <a:spLocks/>
          </p:cNvSpPr>
          <p:nvPr/>
        </p:nvSpPr>
        <p:spPr>
          <a:xfrm>
            <a:off x="269128" y="1345998"/>
            <a:ext cx="8877180" cy="45507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b="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https://sql-fabrik.de/Databricks/</a:t>
            </a:r>
            <a:br>
              <a:rPr lang="de-DE" sz="3200" b="0" dirty="0"/>
            </a:br>
            <a:endParaRPr lang="de-DE" sz="3200" b="0" dirty="0"/>
          </a:p>
          <a:p>
            <a:r>
              <a:rPr lang="de-DE" sz="3200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https://sql-fabrik.de/BI-workbook/</a:t>
            </a:r>
            <a:br>
              <a:rPr lang="de-DE" sz="3200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de-DE" sz="3200" b="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SQLDB_Verlag__Schema-Information.pdf</a:t>
            </a:r>
            <a:br>
              <a:rPr lang="de-DE" sz="4400" b="0" dirty="0"/>
            </a:br>
            <a:endParaRPr lang="de-DE" sz="4400" b="0" dirty="0"/>
          </a:p>
          <a:p>
            <a:r>
              <a:rPr lang="de-DE" sz="3200" b="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https://github.com/sqlfabrik-pictures</a:t>
            </a:r>
            <a:endParaRPr lang="de-DE" sz="3200" b="0" dirty="0"/>
          </a:p>
          <a:p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084083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13DDB6E-236A-A23A-E0F3-58261FA9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de-DE" sz="11500" b="1" dirty="0">
                <a:solidFill>
                  <a:srgbClr val="DD5C00"/>
                </a:solidFill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175764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13DDB6E-236A-A23A-E0F3-58261FA9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algn="ctr"/>
            <a:r>
              <a:rPr lang="de-DE" sz="4800" b="1" dirty="0">
                <a:solidFill>
                  <a:srgbClr val="DD5C00"/>
                </a:solidFill>
              </a:rPr>
              <a:t>Ich freue mich auf Feedback!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C18923B-94E1-4134-2481-00EE184E2113}"/>
              </a:ext>
            </a:extLst>
          </p:cNvPr>
          <p:cNvSpPr/>
          <p:nvPr/>
        </p:nvSpPr>
        <p:spPr>
          <a:xfrm>
            <a:off x="4406728" y="1942928"/>
            <a:ext cx="3378544" cy="33785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400" dirty="0">
                <a:solidFill>
                  <a:schemeClr val="tx1"/>
                </a:solidFill>
              </a:rPr>
              <a:t>QR-Code erstellen und hier einbinden</a:t>
            </a:r>
          </a:p>
        </p:txBody>
      </p:sp>
      <p:sp>
        <p:nvSpPr>
          <p:cNvPr id="4" name="Pfeil: gebogen 3">
            <a:extLst>
              <a:ext uri="{FF2B5EF4-FFF2-40B4-BE49-F238E27FC236}">
                <a16:creationId xmlns:a16="http://schemas.microsoft.com/office/drawing/2014/main" id="{36FF397B-3023-9A84-542C-867379C3844F}"/>
              </a:ext>
            </a:extLst>
          </p:cNvPr>
          <p:cNvSpPr/>
          <p:nvPr/>
        </p:nvSpPr>
        <p:spPr>
          <a:xfrm rot="16579831">
            <a:off x="3629797" y="3327969"/>
            <a:ext cx="1368762" cy="1488285"/>
          </a:xfrm>
          <a:prstGeom prst="circularArrow">
            <a:avLst>
              <a:gd name="adj1" fmla="val 12500"/>
              <a:gd name="adj2" fmla="val 909373"/>
              <a:gd name="adj3" fmla="val 20457681"/>
              <a:gd name="adj4" fmla="val 16942866"/>
              <a:gd name="adj5" fmla="val 12500"/>
            </a:avLst>
          </a:prstGeom>
          <a:solidFill>
            <a:srgbClr val="DD5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DD5C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0FE28-EAD1-96E7-052C-B1D04C97E41A}"/>
              </a:ext>
            </a:extLst>
          </p:cNvPr>
          <p:cNvSpPr txBox="1"/>
          <p:nvPr/>
        </p:nvSpPr>
        <p:spPr>
          <a:xfrm rot="1546286">
            <a:off x="2571006" y="3810501"/>
            <a:ext cx="2127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rgbClr val="DD5C00"/>
                </a:solidFill>
              </a:rPr>
              <a:t>Scan mich!</a:t>
            </a:r>
          </a:p>
        </p:txBody>
      </p:sp>
    </p:spTree>
    <p:extLst>
      <p:ext uri="{BB962C8B-B14F-4D97-AF65-F5344CB8AC3E}">
        <p14:creationId xmlns:p14="http://schemas.microsoft.com/office/powerpoint/2010/main" val="143761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913DDB6E-236A-A23A-E0F3-58261FA9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pPr algn="ctr"/>
            <a:r>
              <a:rPr lang="de-DE" sz="8800" b="1" dirty="0">
                <a:solidFill>
                  <a:srgbClr val="DD5C00"/>
                </a:solidFill>
              </a:rPr>
              <a:t>Vielen Dank!</a:t>
            </a:r>
          </a:p>
        </p:txBody>
      </p:sp>
    </p:spTree>
    <p:extLst>
      <p:ext uri="{BB962C8B-B14F-4D97-AF65-F5344CB8AC3E}">
        <p14:creationId xmlns:p14="http://schemas.microsoft.com/office/powerpoint/2010/main" val="1752106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bisher</a:t>
            </a:r>
          </a:p>
        </p:txBody>
      </p:sp>
      <p:pic>
        <p:nvPicPr>
          <p:cNvPr id="2" name="Inhaltsplatzhalter 16">
            <a:extLst>
              <a:ext uri="{FF2B5EF4-FFF2-40B4-BE49-F238E27FC236}">
                <a16:creationId xmlns:a16="http://schemas.microsoft.com/office/drawing/2014/main" id="{BB1940A6-1ECA-417A-082B-8DFDB02F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7" y="2005301"/>
            <a:ext cx="11477903" cy="39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01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bisher</a:t>
            </a:r>
          </a:p>
        </p:txBody>
      </p:sp>
      <p:pic>
        <p:nvPicPr>
          <p:cNvPr id="2" name="Inhaltsplatzhalter 16">
            <a:extLst>
              <a:ext uri="{FF2B5EF4-FFF2-40B4-BE49-F238E27FC236}">
                <a16:creationId xmlns:a16="http://schemas.microsoft.com/office/drawing/2014/main" id="{BB1940A6-1ECA-417A-082B-8DFDB02F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7" y="2005301"/>
            <a:ext cx="11477903" cy="3990062"/>
          </a:xfrm>
          <a:prstGeom prst="rect">
            <a:avLst/>
          </a:prstGeom>
        </p:spPr>
      </p:pic>
      <p:pic>
        <p:nvPicPr>
          <p:cNvPr id="3" name="Grafik 1">
            <a:extLst>
              <a:ext uri="{FF2B5EF4-FFF2-40B4-BE49-F238E27FC236}">
                <a16:creationId xmlns:a16="http://schemas.microsoft.com/office/drawing/2014/main" id="{7867F91E-D258-93A9-DC33-A1AC906B8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463" y="1925075"/>
            <a:ext cx="4837065" cy="41505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25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jetzt</a:t>
            </a:r>
          </a:p>
        </p:txBody>
      </p:sp>
      <p:pic>
        <p:nvPicPr>
          <p:cNvPr id="2" name="Grafik 6">
            <a:extLst>
              <a:ext uri="{FF2B5EF4-FFF2-40B4-BE49-F238E27FC236}">
                <a16:creationId xmlns:a16="http://schemas.microsoft.com/office/drawing/2014/main" id="{96478AA9-99AC-AF2D-4C1D-922C5DC50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04" y="2002423"/>
            <a:ext cx="11439131" cy="36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28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PBI Cloud Variante </a:t>
            </a:r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4B8259AB-CD41-1FCD-388D-8B5E6AFE6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42" y="1998132"/>
            <a:ext cx="2767921" cy="4271388"/>
          </a:xfrm>
          <a:prstGeom prst="rect">
            <a:avLst/>
          </a:prstGeom>
        </p:spPr>
      </p:pic>
      <p:pic>
        <p:nvPicPr>
          <p:cNvPr id="3" name="Grafik 6">
            <a:extLst>
              <a:ext uri="{FF2B5EF4-FFF2-40B4-BE49-F238E27FC236}">
                <a16:creationId xmlns:a16="http://schemas.microsoft.com/office/drawing/2014/main" id="{97409C6F-7CA7-443E-45BC-2DAC7AD5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604" y="1998132"/>
            <a:ext cx="6267621" cy="3333381"/>
          </a:xfrm>
          <a:prstGeom prst="rect">
            <a:avLst/>
          </a:prstGeom>
        </p:spPr>
      </p:pic>
      <p:pic>
        <p:nvPicPr>
          <p:cNvPr id="4" name="Grafik 7">
            <a:extLst>
              <a:ext uri="{FF2B5EF4-FFF2-40B4-BE49-F238E27FC236}">
                <a16:creationId xmlns:a16="http://schemas.microsoft.com/office/drawing/2014/main" id="{C9270EE1-765E-AF89-BB5F-704C867EE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905" y="1998132"/>
            <a:ext cx="3144667" cy="439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39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jetzt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18D85E-8011-0E27-022C-5837D8026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94" y="2036335"/>
            <a:ext cx="11525924" cy="301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88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3">
            <a:extLst>
              <a:ext uri="{FF2B5EF4-FFF2-40B4-BE49-F238E27FC236}">
                <a16:creationId xmlns:a16="http://schemas.microsoft.com/office/drawing/2014/main" id="{C9D14053-DBF9-471F-C306-83C33D66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128" y="1345998"/>
            <a:ext cx="9141841" cy="608612"/>
          </a:xfrm>
        </p:spPr>
        <p:txBody>
          <a:bodyPr>
            <a:normAutofit fontScale="90000"/>
          </a:bodyPr>
          <a:lstStyle/>
          <a:p>
            <a:pPr algn="l"/>
            <a:r>
              <a:rPr lang="de-DE" dirty="0"/>
              <a:t>zeitliche Abfolge</a:t>
            </a: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9A828120-4D04-3812-4D70-F6D5D24B2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20" y="1997204"/>
            <a:ext cx="11502862" cy="384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804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320</Words>
  <Application>Microsoft Office PowerPoint</Application>
  <PresentationFormat>Widescreen</PresentationFormat>
  <Paragraphs>76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Courier New</vt:lpstr>
      <vt:lpstr>Segoe UI</vt:lpstr>
      <vt:lpstr>Office</vt:lpstr>
      <vt:lpstr>Databricks goes Power BI</vt:lpstr>
      <vt:lpstr>about me</vt:lpstr>
      <vt:lpstr>bisher</vt:lpstr>
      <vt:lpstr>bisher</vt:lpstr>
      <vt:lpstr>bisher</vt:lpstr>
      <vt:lpstr>jetzt</vt:lpstr>
      <vt:lpstr>PBI Cloud Variante </vt:lpstr>
      <vt:lpstr>jetzt</vt:lpstr>
      <vt:lpstr>zeitliche Abfolge</vt:lpstr>
      <vt:lpstr>zeitliche Abfolge</vt:lpstr>
      <vt:lpstr>Demo</vt:lpstr>
      <vt:lpstr>Feinheiten</vt:lpstr>
      <vt:lpstr>Deployment</vt:lpstr>
      <vt:lpstr>Deployment</vt:lpstr>
      <vt:lpstr>jetzt</vt:lpstr>
      <vt:lpstr>was leider  nicht  geht</vt:lpstr>
      <vt:lpstr>Realisierung</vt:lpstr>
      <vt:lpstr>Connect from PowerBI</vt:lpstr>
      <vt:lpstr>Connect from PowerBI</vt:lpstr>
      <vt:lpstr>Connect from PowerBI</vt:lpstr>
      <vt:lpstr>DBeaver</vt:lpstr>
      <vt:lpstr>Demo</vt:lpstr>
      <vt:lpstr>databricks  SQL</vt:lpstr>
      <vt:lpstr>PowerPoint Presentation</vt:lpstr>
      <vt:lpstr>PowerPoint Presentation</vt:lpstr>
      <vt:lpstr>Delta Sharing</vt:lpstr>
      <vt:lpstr>Prerequisit:  Unity Catalog</vt:lpstr>
      <vt:lpstr>Delta Sharing</vt:lpstr>
      <vt:lpstr>Delta Sharing</vt:lpstr>
      <vt:lpstr>Realisierung</vt:lpstr>
      <vt:lpstr>Delta Sharing</vt:lpstr>
      <vt:lpstr>Delta Sharing</vt:lpstr>
      <vt:lpstr>Delta Sharing</vt:lpstr>
      <vt:lpstr>Demo</vt:lpstr>
      <vt:lpstr>links</vt:lpstr>
      <vt:lpstr>Fragen?</vt:lpstr>
      <vt:lpstr>Ich freue mich auf Feedback!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Tobias Hartl</dc:creator>
  <cp:lastModifiedBy>Alexander Karl</cp:lastModifiedBy>
  <cp:revision>47</cp:revision>
  <dcterms:created xsi:type="dcterms:W3CDTF">2023-02-01T14:04:20Z</dcterms:created>
  <dcterms:modified xsi:type="dcterms:W3CDTF">2023-10-08T14:42:31Z</dcterms:modified>
</cp:coreProperties>
</file>